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6" r:id="rId5"/>
    <p:sldId id="329" r:id="rId6"/>
    <p:sldId id="306" r:id="rId7"/>
    <p:sldId id="330" r:id="rId8"/>
    <p:sldId id="308" r:id="rId9"/>
    <p:sldId id="297" r:id="rId10"/>
    <p:sldId id="323" r:id="rId11"/>
    <p:sldId id="319" r:id="rId12"/>
    <p:sldId id="300" r:id="rId13"/>
    <p:sldId id="299" r:id="rId14"/>
    <p:sldId id="331" r:id="rId15"/>
    <p:sldId id="285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14E"/>
    <a:srgbClr val="3C4856"/>
    <a:srgbClr val="54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5" autoAdjust="0"/>
  </p:normalViewPr>
  <p:slideViewPr>
    <p:cSldViewPr snapToGrid="0">
      <p:cViewPr varScale="1">
        <p:scale>
          <a:sx n="111" d="100"/>
          <a:sy n="111" d="100"/>
        </p:scale>
        <p:origin x="667" y="8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1-02-28T15:25: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16960 7937 0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1-02-28T15:25: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10623 13176 0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1-02-28T15:25: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7805 7607 0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1-02-28T15:25: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15438 8586 0</inkml:trace>
  <inkml:trace contextRef="#ctx0" brushRef="#br0">15438 8586 0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本文提出了一种通用的 SoftProto 框架来增强 ATE 任务。相较于设计复杂的序列标注器，我们转向将样本通过软模板相互关联。为此，我们借助语言模型来自动生成软模板，并设计了一个简单而有效的门控调制器来利用软模板。</a:t>
            </a:r>
            <a:endParaRPr lang="zh-CN" altLang="en-US"/>
          </a:p>
          <a:p>
            <a:r>
              <a:rPr lang="zh-CN" altLang="en-US">
                <a:sym typeface="+mn-ea"/>
              </a:rPr>
              <a:t>在 SemEval 四个数据集上的实验表明，SoftProto 显著地提升了三种经典 ATE 模型的性能，并同时维持了较低的计算开销。在引入如 Yelp 和 Amazon 的外部大规模语料后，SoftProto 的性能还可以进一步提升。尝试将软模板的方法拓展到更多的自然语言处理任务上。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选取了测试集中的六个样本，深入观察 SoftProto 的作用。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为了证明SoftProto确实有利于识别尾部方面术语，我们保持训练句子不变，只保留包含尾部方面术语的测试句子（在训练句子中出现不超过3次）。 我们在表6中给出了DECNN及其两个变体在这些句子上的性能。 显然，SoftProto提高了DECNN识别尾部方面术语的能力。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B 表示 Aspect 的起点，I 表示 Aspect 的内部，而 O 表示不属于 Aspect，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软检索的过程。</a:t>
            </a:r>
            <a:endParaRPr lang="zh-CN" altLang="en-US"/>
          </a:p>
          <a:p>
            <a:r>
              <a:rPr lang="zh-CN" altLang="en-US">
                <a:sym typeface="+mn-ea"/>
              </a:rPr>
              <a:t>语言模型 LM </a:t>
            </a:r>
            <a:r>
              <a:rPr lang="zh-CN" altLang="en-US"/>
              <a:t>作为一个自监督的任务，语言模型的建模过程不需要额外标注，且能吸收领域内的全局知识。此外，现有研究表明，语言模型倾向于生成常见的输出，这恰好满足了我们将罕见词与常见词关联起来的需求。</a:t>
            </a:r>
            <a:endParaRPr lang="zh-CN" altLang="en-US"/>
          </a:p>
          <a:p>
            <a:r>
              <a:rPr lang="zh-CN" altLang="en-US"/>
              <a:t>具体地，我们首先根据给定的语料预训练双向语言模型（语料可以来自训练集或外部无标注数据），接着固定语言模型，再根据单词的上下文来推断其对应的模板词。我们将生成的软模板当作标注方面词的辅助证据，从而为模型判别长尾词提供助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SoftProto 框架由三部分组成：（1）模板生成器，用于实现软检索过程，并为样本生成对应的软模板；（2）门控调制器，用于融合样本与软模板的知识，并生成融合后表示；（3）序列标注器，用于预测标签序列。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语言模型的预训练与推断过程</a:t>
            </a:r>
            <a:endParaRPr lang="zh-CN" altLang="en-US"/>
          </a:p>
          <a:p>
            <a:r>
              <a:rPr lang="zh-CN" altLang="en-US"/>
              <a:t>具体地，我们首先根据给定的语料预训练双向语言模型（语料可以来自训练集或外部无标注数据），接着固定语言模型，再根据单词的上下文来推断其对应的模板词。我们将生成的软模板当作标注方面词的辅助证据，从而为模型判别长尾词提供助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其中 x 为原样本中的单词向量，p 为对应的模板词向量，f 为融合后向量。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Seq2Seq模型</a:t>
            </a:r>
            <a:endParaRPr lang="zh-CN" altLang="en-US"/>
          </a:p>
          <a:p>
            <a:r>
              <a:rPr lang="zh-CN" altLang="en-US"/>
              <a:t>Seq2Seq(Sequence to Sequence network or Encoder Decoder network)是由两个称为编码器和解码器的RNN组成的模型。 编码器读取输入序列并输出单个矢量，解码器读取该矢量以产生输出序列。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最好的分数用粗体表示，最好的基线用下划线表示。</a:t>
            </a:r>
            <a:endParaRPr lang="zh-CN" altLang="en-US"/>
          </a:p>
          <a:p>
            <a:r>
              <a:rPr lang="zh-CN" altLang="en-US"/>
              <a:t>表2：F1分中不同方法的比较。 前八种方法的结果取自Li等人。 （2018年），而其他结果是随机初始化运行5次的平均分数。 最好的分数用粗体表示，最好的基线用下划线表示。 下标表示用某种方法(如BiLSTM)增强ATE标记器后的改进/减少     软ProtoE对BiLSTM)。 *表示原始方法与增强方法在p&lt;0.05水平上的统计学意义。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4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77800" y="711200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141717">
            <a:off x="7815129" y="8258"/>
            <a:ext cx="1198973" cy="1075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3230" y="27107"/>
            <a:ext cx="7886700" cy="684094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customXml" Target="../ink/ink3.xml"/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customXml" Target="../ink/ink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959" y="1691296"/>
            <a:ext cx="9144000" cy="25846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2182" y="1967686"/>
            <a:ext cx="74110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Enhancing Aspect Term Extraction with Soft Prototypes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21530" y="2886266"/>
            <a:ext cx="16751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Chaoyan Fu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</a:rPr>
              <a:t>2021.2.28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4247" y="3938687"/>
            <a:ext cx="1072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229124" y="3383105"/>
            <a:ext cx="40807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Conference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</a:rPr>
              <a:t>EMNLP-2020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dirty="0" err="1" smtClean="0">
                <a:solidFill>
                  <a:schemeClr val="bg1"/>
                </a:solidFill>
              </a:rPr>
              <a:t>Github:https://github.com/NLPWM-WHU/SoftProto</a:t>
            </a:r>
            <a:endParaRPr lang="en-US" altLang="zh-CN" dirty="0" err="1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3" name="墨迹 2"/>
              <p14:cNvContentPartPr/>
              <p14:nvPr/>
            </p14:nvContentPartPr>
            <p14:xfrm>
              <a:off x="6105600" y="2857320"/>
              <a:ext cx="360" cy="36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"/>
            </p:blipFill>
            <p:spPr>
              <a:xfrm>
                <a:off x="6105600" y="2857320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" name="墨迹 9"/>
              <p14:cNvContentPartPr/>
              <p14:nvPr/>
            </p14:nvContentPartPr>
            <p14:xfrm>
              <a:off x="3824280" y="4743360"/>
              <a:ext cx="36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"/>
            </p:blipFill>
            <p:spPr>
              <a:xfrm>
                <a:off x="3824280" y="4743360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2" name="墨迹 11"/>
              <p14:cNvContentPartPr/>
              <p14:nvPr/>
            </p14:nvContentPartPr>
            <p14:xfrm>
              <a:off x="2809800" y="2738520"/>
              <a:ext cx="360" cy="3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"/>
            </p:blipFill>
            <p:spPr>
              <a:xfrm>
                <a:off x="2809800" y="2738520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711200"/>
            <a:ext cx="5461000" cy="425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34050" y="1236345"/>
            <a:ext cx="3117850" cy="2376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Table </a:t>
            </a:r>
            <a:r>
              <a:rPr lang="en-US" altLang="zh-CN"/>
              <a:t>3</a:t>
            </a:r>
            <a:r>
              <a:rPr lang="zh-CN" altLang="en-US"/>
              <a:t>: Comparison of different methods in F1-scores.</a:t>
            </a:r>
            <a:endParaRPr lang="zh-CN" altLang="en-US"/>
          </a:p>
          <a:p>
            <a:r>
              <a:rPr lang="zh-CN" altLang="en-US"/>
              <a:t>The best scores are in bold,and the best baselines are underlined. </a:t>
            </a:r>
            <a:endParaRPr lang="zh-CN" altLang="en-US"/>
          </a:p>
          <a:p>
            <a:r>
              <a:rPr lang="zh-CN" altLang="en-US"/>
              <a:t>The subscript denotes the improvement/decrease after enhancing an ATE tagger with a certain method (e.g., BiLSTM + SoftProtoE vs. BiLSTM ). * denotes the statistical significance between the orginal methods and their enhanced counterparts at p &lt; 0.05 level.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71545" y="188150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1280" y="388747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92680" y="389255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5645" y="387921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320" y="3314700"/>
            <a:ext cx="8298815" cy="1697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910" y="2592705"/>
            <a:ext cx="824230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ym typeface="+mn-ea"/>
              </a:rPr>
              <a:t>Table 5: Case study.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he left column presents the selected examples, and the words in red with brac kets denote individual aspect terms.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The three columns on the right denote the extraction results of corresponding models.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1485900"/>
            <a:ext cx="3514725" cy="1009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275" y="979170"/>
            <a:ext cx="796353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Table 4: Ablation study. The scores denote the performance decreases of SoftProtoI/SoftProtoE after removing the component.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1420" y="1881505"/>
            <a:ext cx="6259195" cy="1763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840" y="1116330"/>
            <a:ext cx="715835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Table 6: The performance of DECNN and its SoftProto variants on recognizing the tail aspect terms.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7836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5987" y="2956066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THANGKS!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5557680" y="3090960"/>
              <a:ext cx="360" cy="3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5557680" y="3090960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Motivations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31875" y="1326515"/>
            <a:ext cx="70796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/>
              <a:t>Aspect term extraction (ATE) is a fundamental subtask in aspect-based sentiment analysis.</a:t>
            </a:r>
            <a:endParaRPr dirty="0"/>
          </a:p>
          <a:p>
            <a:r>
              <a:rPr dirty="0"/>
              <a:t>Given a sentence S = {w1, w2, ..., wn},we formulate ATE as a sequence labeling task that aims to predict a tag sequence Y = {y1, y2, ..., yn}, i.e., learning the mapping S → Y , where y ∈ {B, I, O} denotes the beginning of, inside of, and outside of an aspect term.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3326130"/>
            <a:ext cx="6096000" cy="733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59125" y="3027045"/>
            <a:ext cx="200977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Table 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: </a:t>
            </a:r>
            <a:r>
              <a:rPr lang="en-US" altLang="zh-CN">
                <a:sym typeface="+mn-ea"/>
              </a:rPr>
              <a:t> </a:t>
            </a:r>
            <a:r>
              <a:rPr lang="en-US" dirty="0">
                <a:sym typeface="+mn-ea"/>
              </a:rPr>
              <a:t> </a:t>
            </a:r>
            <a:r>
              <a:rPr dirty="0">
                <a:sym typeface="+mn-ea"/>
              </a:rPr>
              <a:t>Sequence Tagger</a:t>
            </a:r>
            <a:r>
              <a:rPr lang="zh-CN" altLang="en-US">
                <a:sym typeface="+mn-ea"/>
              </a:rPr>
              <a:t>  </a:t>
            </a:r>
            <a:endParaRPr lang="en-US" altLang="zh-CN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Motivations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97255" y="986155"/>
            <a:ext cx="70796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dirty="0"/>
              <a:t>he taggers may converge to an inferior state due to the lack of samples for tail words. As shown in Figure 1, about 80% aspect terms and context words (i.e., non-aspect terms) appear no more than five times in the commonly-used SemEval datasets. Without enough sample exposure, neural models can hardly achieve an optimal performance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94130" y="1908175"/>
            <a:ext cx="6285230" cy="2632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6155" y="4540885"/>
            <a:ext cx="686181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1: The distributions of aspect terms and contextwords in the training sets of four SemEval datasets.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05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altLang="zh-CN" dirty="0" smtClean="0"/>
              <a:t>Model  Architecture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0830" y="1710055"/>
            <a:ext cx="5791835" cy="25196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83865" y="4378960"/>
            <a:ext cx="359791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2: Process of the soft retrieval.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05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altLang="zh-CN" dirty="0" smtClean="0"/>
              <a:t>Model  Architecture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735" y="1945640"/>
            <a:ext cx="7630795" cy="2458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89710" y="4464050"/>
            <a:ext cx="616394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3: The SoftProto framework for enhancing ATE with soft prototypes.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/>
              <a:t>Model  Architecture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-10305" r="55324"/>
          <a:stretch>
            <a:fillRect/>
          </a:stretch>
        </p:blipFill>
        <p:spPr>
          <a:xfrm>
            <a:off x="1003300" y="989330"/>
            <a:ext cx="2122805" cy="16884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1080" y="1056005"/>
            <a:ext cx="2122805" cy="17481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35" y="1056005"/>
            <a:ext cx="4453255" cy="33089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29100" y="4514850"/>
            <a:ext cx="399732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Figure 4: Generating soft prototypes with LMs.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143885" y="1579880"/>
            <a:ext cx="15119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95" y="4124960"/>
            <a:ext cx="2432050" cy="6889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21080" y="2804160"/>
            <a:ext cx="254000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Prototype Generator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85" y="3234055"/>
            <a:ext cx="3392805" cy="7594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652520" y="3778250"/>
            <a:ext cx="234315" cy="1879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6853" t="1010" r="28881"/>
          <a:stretch>
            <a:fillRect/>
          </a:stretch>
        </p:blipFill>
        <p:spPr>
          <a:xfrm>
            <a:off x="264795" y="1394460"/>
            <a:ext cx="3021965" cy="21774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4795" y="1415415"/>
            <a:ext cx="2959735" cy="2279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30" y="2704465"/>
            <a:ext cx="5058410" cy="363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89985" y="1040130"/>
            <a:ext cx="465582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T</a:t>
            </a:r>
            <a:r>
              <a:rPr lang="zh-CN" altLang="en-US"/>
              <a:t>he average of       and      as the final prototype vector pi for word wi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06095" y="3754120"/>
            <a:ext cx="254000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Gating Conditioner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92830" y="1828165"/>
            <a:ext cx="47523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F= {f1, f.... fn} then act as the enhanced representation for S = {w1, W2, ... Wn}.</a:t>
            </a:r>
            <a:endParaRPr lang="zh-CN" altLang="en-US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75530" y="998855"/>
          <a:ext cx="19431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215900" imgH="381000" progId="Equation.KSEE3">
                  <p:embed/>
                </p:oleObj>
              </mc:Choice>
              <mc:Fallback>
                <p:oleObj name="" r:id="rId3" imgW="215900" imgH="381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5530" y="998855"/>
                        <a:ext cx="19431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73370" y="1009650"/>
          <a:ext cx="19431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15900" imgH="381000" progId="Equation.KSEE3">
                  <p:embed/>
                </p:oleObj>
              </mc:Choice>
              <mc:Fallback>
                <p:oleObj name="" r:id="rId5" imgW="215900" imgH="381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3370" y="1009650"/>
                        <a:ext cx="19431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4051" t="2512"/>
          <a:stretch>
            <a:fillRect/>
          </a:stretch>
        </p:blipFill>
        <p:spPr>
          <a:xfrm>
            <a:off x="375285" y="1193800"/>
            <a:ext cx="3136900" cy="21443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60680" y="1340485"/>
            <a:ext cx="3115310" cy="20567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65245" y="1597025"/>
            <a:ext cx="434657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Our proposed model is a general framework and</a:t>
            </a:r>
            <a:endParaRPr lang="zh-CN" altLang="en-US"/>
          </a:p>
          <a:p>
            <a:r>
              <a:rPr lang="zh-CN" altLang="en-US"/>
              <a:t>can be combined with almost all sequence taggers.we choose three existing sequence taggers as our basic models</a:t>
            </a:r>
            <a:r>
              <a:rPr lang="en-US" altLang="zh-CN"/>
              <a:t>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BiLSTM 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DECNN  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Seq2Seq4ATE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2155" y="3395345"/>
            <a:ext cx="248158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Sequence Tagger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71290" y="3043555"/>
            <a:ext cx="303339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yi </a:t>
            </a:r>
            <a:r>
              <a:rPr lang="en-US" altLang="zh-CN"/>
              <a:t>is</a:t>
            </a:r>
            <a:r>
              <a:rPr lang="zh-CN" altLang="en-US"/>
              <a:t> the predicted tags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2105" y="3383280"/>
            <a:ext cx="5718810" cy="1153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30830" y="3015615"/>
            <a:ext cx="312928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Table </a:t>
            </a:r>
            <a:r>
              <a:rPr lang="en-US" altLang="zh-CN"/>
              <a:t>2</a:t>
            </a:r>
            <a:r>
              <a:rPr lang="zh-CN" altLang="en-US"/>
              <a:t>: The statistics of ATE datasets.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7850" y="986790"/>
            <a:ext cx="7002780" cy="154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These datasets contain review sentences from the restaurant and laptop domains with annotated aspect terms.</a:t>
            </a:r>
            <a:r>
              <a:rPr lang="en-US" altLang="zh-CN"/>
              <a:t>W</a:t>
            </a:r>
            <a:r>
              <a:rPr lang="zh-CN" altLang="en-US"/>
              <a:t>e further randomly hold out 150 training samples as the validation set for tuning hyper-parameters.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T</a:t>
            </a:r>
            <a:r>
              <a:rPr lang="zh-CN" altLang="en-US"/>
              <a:t>wo types of data to pre-train the LMs：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SoftProtoI (I for internal knowledge).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SoftProtoE (E for external knowledge).</a:t>
            </a:r>
            <a:endParaRPr lang="zh-CN" altLang="en-US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805,&quot;width&quot;:13860}"/>
</p:tagLst>
</file>

<file path=ppt/theme/theme1.xml><?xml version="1.0" encoding="utf-8"?>
<a:theme xmlns:a="http://schemas.openxmlformats.org/drawingml/2006/main" name="第一PPT，www.1ppt.com">
  <a:themeElements>
    <a:clrScheme name="自定义 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8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2874</Words>
  <Application>WPS 演示</Application>
  <PresentationFormat>全屏显示(16:9)</PresentationFormat>
  <Paragraphs>96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等线</vt:lpstr>
      <vt:lpstr>微软雅黑</vt:lpstr>
      <vt:lpstr>Arial Unicode MS</vt:lpstr>
      <vt:lpstr>Calibri</vt:lpstr>
      <vt:lpstr>Calibri Light</vt:lpstr>
      <vt:lpstr>等线 Light</vt:lpstr>
      <vt:lpstr>第一PPT，www.1ppt.com</vt:lpstr>
      <vt:lpstr>Equation.KSEE3</vt:lpstr>
      <vt:lpstr>Equation.KSEE3</vt:lpstr>
      <vt:lpstr>PowerPoint 演示文稿</vt:lpstr>
      <vt:lpstr>Motivations</vt:lpstr>
      <vt:lpstr>Motivations</vt:lpstr>
      <vt:lpstr>Model  Architecture </vt:lpstr>
      <vt:lpstr>Model  Architecture </vt:lpstr>
      <vt:lpstr>Model  Architecture </vt:lpstr>
      <vt:lpstr>model</vt:lpstr>
      <vt:lpstr>model</vt:lpstr>
      <vt:lpstr>Experiment</vt:lpstr>
      <vt:lpstr>Experiment</vt:lpstr>
      <vt:lpstr>Experiment</vt:lpstr>
      <vt:lpstr>Experiment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知识竞赛</dc:title>
  <dc:creator>第一PPT</dc:creator>
  <cp:keywords>www.1ppt.com</cp:keywords>
  <cp:lastModifiedBy>局外人</cp:lastModifiedBy>
  <cp:revision>373</cp:revision>
  <dcterms:created xsi:type="dcterms:W3CDTF">2016-12-25T02:27:00Z</dcterms:created>
  <dcterms:modified xsi:type="dcterms:W3CDTF">2021-02-28T08:45:19Z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